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7" r:id="rId6"/>
    <p:sldId id="298" r:id="rId7"/>
    <p:sldId id="291" r:id="rId8"/>
    <p:sldId id="294" r:id="rId9"/>
    <p:sldId id="295" r:id="rId10"/>
    <p:sldId id="300" r:id="rId11"/>
    <p:sldId id="299" r:id="rId12"/>
    <p:sldId id="258" r:id="rId13"/>
    <p:sldId id="301" r:id="rId14"/>
    <p:sldId id="302" r:id="rId15"/>
    <p:sldId id="303" r:id="rId16"/>
    <p:sldId id="2145705546" r:id="rId17"/>
    <p:sldId id="304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AA"/>
    <a:srgbClr val="1450A6"/>
    <a:srgbClr val="0A7DC3"/>
    <a:srgbClr val="6BCAF0"/>
    <a:srgbClr val="107CBC"/>
    <a:srgbClr val="376BB0"/>
    <a:srgbClr val="738AC3"/>
    <a:srgbClr val="B5C1DF"/>
    <a:srgbClr val="374D81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52" d="100"/>
          <a:sy n="152" d="100"/>
        </p:scale>
        <p:origin x="5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26/05/2026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7937" y="0"/>
            <a:ext cx="153926" cy="6858000"/>
          </a:xfrm>
          <a:prstGeom prst="rect">
            <a:avLst/>
          </a:prstGeom>
          <a:solidFill>
            <a:srgbClr val="0A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450A6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0A7DC3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45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2CD7F8-07C2-C9C9-85B6-3DB3D9C8D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26/05/2026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20460939-business-vision-concept-businessman-using-telescope-to-look-into-the-distance-self-discovery-positive-psychology-and-self-awarenes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indsetting.be/bedrijfsfolder-of-presentatie/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ecklist-to-do-activities-boxes-1766064/" TargetMode="External"/><Relationship Id="rId7" Type="http://schemas.openxmlformats.org/officeDocument/2006/relationships/hyperlink" Target="https://www.alamy.com/commitment-teamwork-together-business-logo-illustration-vector-image269950813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hyperlink" Target="https://statustown.com/englishstatus/12472/" TargetMode="Externa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athway-in-between-trees-1136458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21" y="349049"/>
            <a:ext cx="6337738" cy="3227514"/>
          </a:xfrm>
        </p:spPr>
        <p:txBody>
          <a:bodyPr>
            <a:normAutofit/>
          </a:bodyPr>
          <a:lstStyle/>
          <a:p>
            <a:r>
              <a:rPr lang="it-IT" dirty="0"/>
              <a:t>set point gestionali di team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619" y="4508500"/>
            <a:ext cx="6873766" cy="1279652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Mirto Foletto</a:t>
            </a:r>
            <a:endParaRPr lang="it-IT" sz="2800" b="1" dirty="0"/>
          </a:p>
          <a:p>
            <a:r>
              <a:rPr lang="it-IT" sz="2800" dirty="0"/>
              <a:t>Azienda Ospedale </a:t>
            </a:r>
            <a:r>
              <a:rPr lang="it-IT" sz="2800" dirty="0" err="1"/>
              <a:t>universita’</a:t>
            </a:r>
            <a:r>
              <a:rPr lang="it-IT" sz="2800" dirty="0"/>
              <a:t> </a:t>
            </a:r>
            <a:r>
              <a:rPr lang="it-IT" sz="2800" dirty="0" err="1"/>
              <a:t>padova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026277-5484-7F94-4ED8-72307882BD35}"/>
              </a:ext>
            </a:extLst>
          </p:cNvPr>
          <p:cNvSpPr txBox="1"/>
          <p:nvPr/>
        </p:nvSpPr>
        <p:spPr>
          <a:xfrm>
            <a:off x="1035617" y="1381059"/>
            <a:ext cx="9937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Set point 1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Presa coscienza (</a:t>
            </a:r>
            <a:r>
              <a:rPr lang="it-IT" sz="2400" b="1" dirty="0" err="1">
                <a:solidFill>
                  <a:srgbClr val="FF0000"/>
                </a:solidFill>
              </a:rPr>
              <a:t>awareness</a:t>
            </a:r>
            <a:r>
              <a:rPr lang="it-IT" sz="2400" b="1" dirty="0">
                <a:solidFill>
                  <a:srgbClr val="FF0000"/>
                </a:solidFill>
              </a:rPr>
              <a:t>) e preparazione (</a:t>
            </a:r>
            <a:r>
              <a:rPr lang="it-IT" sz="2400" b="1" dirty="0" err="1">
                <a:solidFill>
                  <a:srgbClr val="FF0000"/>
                </a:solidFill>
              </a:rPr>
              <a:t>mindsetting</a:t>
            </a:r>
            <a:r>
              <a:rPr lang="it-IT" sz="2400" b="1" dirty="0">
                <a:solidFill>
                  <a:srgbClr val="FF0000"/>
                </a:solidFill>
              </a:rPr>
              <a:t> + </a:t>
            </a:r>
            <a:r>
              <a:rPr lang="it-IT" sz="2400" b="1" dirty="0" err="1">
                <a:solidFill>
                  <a:srgbClr val="FF0000"/>
                </a:solidFill>
              </a:rPr>
              <a:t>mindfullness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dirty="0"/>
              <a:t>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F686EA-9FCD-FD67-3282-2B399BB98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5617" y="2766054"/>
            <a:ext cx="3994632" cy="29959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B19255-E3B4-529B-FF0D-9AB05013F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4478" y="2700622"/>
            <a:ext cx="4493961" cy="299597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DB1874-14D2-CE43-3904-75A62B719DE4}"/>
              </a:ext>
            </a:extLst>
          </p:cNvPr>
          <p:cNvSpPr txBox="1"/>
          <p:nvPr/>
        </p:nvSpPr>
        <p:spPr>
          <a:xfrm>
            <a:off x="4017054" y="5780946"/>
            <a:ext cx="632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>
                <a:solidFill>
                  <a:srgbClr val="1322AA"/>
                </a:solidFill>
              </a:rPr>
              <a:t>Enpowerment</a:t>
            </a:r>
            <a:endParaRPr lang="it-IT" sz="4800" b="1" dirty="0">
              <a:solidFill>
                <a:srgbClr val="132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4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43E5B4-0B15-22FF-5F88-40382145AA53}"/>
              </a:ext>
            </a:extLst>
          </p:cNvPr>
          <p:cNvSpPr txBox="1"/>
          <p:nvPr/>
        </p:nvSpPr>
        <p:spPr>
          <a:xfrm>
            <a:off x="1281559" y="580171"/>
            <a:ext cx="9937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Set point 2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Risposta allo stress chirurgico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dirty="0"/>
              <a:t>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379C8F-1107-637B-616E-B90DD00B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92080"/>
            <a:ext cx="7765650" cy="51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7FC9B6-D042-1A41-E117-B64F82715300}"/>
              </a:ext>
            </a:extLst>
          </p:cNvPr>
          <p:cNvSpPr txBox="1"/>
          <p:nvPr/>
        </p:nvSpPr>
        <p:spPr>
          <a:xfrm>
            <a:off x="1281559" y="580171"/>
            <a:ext cx="9937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Set point 3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Dimissione e «</a:t>
            </a:r>
            <a:r>
              <a:rPr lang="it-IT" sz="2400" b="1" dirty="0" err="1">
                <a:solidFill>
                  <a:srgbClr val="FF0000"/>
                </a:solidFill>
              </a:rPr>
              <a:t>committment</a:t>
            </a:r>
            <a:r>
              <a:rPr lang="it-IT" sz="2400" b="1" dirty="0">
                <a:solidFill>
                  <a:srgbClr val="FF0000"/>
                </a:solidFill>
              </a:rPr>
              <a:t>» reciproco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dirty="0"/>
              <a:t>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168646-1385-F56C-6BF2-1738D3C28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725" y="2383745"/>
            <a:ext cx="3198858" cy="31688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CFDAAD-CDE6-71FE-DB97-5462E83A0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02233" y="1715091"/>
            <a:ext cx="5760042" cy="30240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504E3F-1DBA-C8A4-40C7-889ABDE298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50781" y="4144753"/>
            <a:ext cx="2398476" cy="256452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2AA61E-0A53-BF01-B0E7-2925A9C636E4}"/>
              </a:ext>
            </a:extLst>
          </p:cNvPr>
          <p:cNvSpPr/>
          <p:nvPr/>
        </p:nvSpPr>
        <p:spPr>
          <a:xfrm>
            <a:off x="5700811" y="6277829"/>
            <a:ext cx="2913468" cy="580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99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dta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49" y="812359"/>
            <a:ext cx="4384676" cy="5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92312" y="57150"/>
          <a:ext cx="3098613" cy="6800850"/>
        </p:xfrm>
        <a:graphic>
          <a:graphicData uri="http://schemas.openxmlformats.org/drawingml/2006/table">
            <a:tbl>
              <a:tblPr/>
              <a:tblGrid>
                <a:gridCol w="3098613">
                  <a:extLst>
                    <a:ext uri="{9D8B030D-6E8A-4147-A177-3AD203B41FA5}">
                      <a16:colId xmlns:a16="http://schemas.microsoft.com/office/drawing/2014/main" val="2546079095"/>
                    </a:ext>
                  </a:extLst>
                </a:gridCol>
              </a:tblGrid>
              <a:tr h="680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1:</a:t>
                      </a:r>
                      <a:r>
                        <a:rPr lang="it-IT" sz="9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Triage</a:t>
                      </a:r>
                      <a:endParaRPr lang="it-IT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MMG, Specialista ambulatoriale/ospedaliero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2: Presa in carico</a:t>
                      </a:r>
                      <a:endParaRPr lang="it-IT" sz="9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anamnesi/EO generali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ricerca sintomi OSAS e questionario 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A)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 alimentare (allegato B) 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questionari motori (allegato C)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test psicometrici per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D)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Chirurgo,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3</a:t>
                      </a:r>
                      <a:r>
                        <a:rPr lang="it-IT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: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Criteri di esclusione</a:t>
                      </a:r>
                      <a:endParaRPr lang="it-IT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età </a:t>
                      </a: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≥ 70 aa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ASA IV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rifiuto del pz all’approccio chirurgico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4: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Fenotipizzazione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esami di laboratorio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valutazione nutrizionale con diario alimentare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polisonnografia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se sintomi OSAS/ESS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 quando richiesto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auspicabile  valutazione Medicina Sport (corollario1)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5: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Stadiazione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dell’obesità sec. Edmonton Score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E)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6: Esami preoperatori di I livello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EGDS con biopsie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RX tubo digerente prime vie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Ecografia addome completo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preoperatori di II livello (se necessari)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pH</a:t>
                      </a: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manometria esofagea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RMN/TAC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7: Preparazione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rivalutazione internistica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counseling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nutrizionale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nutrizione riabilitativa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supporto psicologico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training esercizio fisico in palestra didattica e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recall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infermieristico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    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</a:t>
                      </a:r>
                      <a:r>
                        <a:rPr lang="it-IT" sz="700" b="1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delloSport</a:t>
                      </a:r>
                      <a:endParaRPr lang="it-IT" sz="7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Specialista dell’esercizio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Case</a:t>
                      </a:r>
                      <a:r>
                        <a:rPr lang="it-IT" sz="700" b="1" i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manager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06240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394565" y="257175"/>
          <a:ext cx="3787910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7910">
                  <a:extLst>
                    <a:ext uri="{9D8B030D-6E8A-4147-A177-3AD203B41FA5}">
                      <a16:colId xmlns:a16="http://schemas.microsoft.com/office/drawing/2014/main" val="2654803700"/>
                    </a:ext>
                  </a:extLst>
                </a:gridCol>
              </a:tblGrid>
              <a:tr h="5857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b="1" dirty="0">
                          <a:solidFill>
                            <a:srgbClr val="25934A"/>
                          </a:solidFill>
                          <a:effectLst/>
                        </a:rPr>
                        <a:t> 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8: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</a:rPr>
                        <a:t>Predegenza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routine preoperatoria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rivalutazione antropometrica e dieta preoperatoria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visita anestesiologica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Anestesista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</a:rPr>
                        <a:t>Medico Internista/Chirurgo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9: Dimissione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indicazioni nutrizionali post-operatorie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 </a:t>
                      </a:r>
                      <a:r>
                        <a:rPr lang="it-IT" sz="900" dirty="0" err="1">
                          <a:solidFill>
                            <a:srgbClr val="3366FF"/>
                          </a:solidFill>
                          <a:effectLst/>
                        </a:rPr>
                        <a:t>Ev</a:t>
                      </a: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. presa in carico delle complicanze chirurgiche,  internistiche, nutrizionali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10: Follow-up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- 1 mese: chirurgico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- 3/6/12 mesi: internistico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indagini diagnostiche se complicanze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valutazione di chirurgia plastica (corollario 2)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obesità e gravidanza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- 6 e 12 mesi: auspicabile rivalutazione funzionale e prescrizione esercizio fisico (corollario 1)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 Plastico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11: Terapia medica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Percorso medico internistico, nutrizionale, indicazione e promozione dell’attività fisica, farmacologico,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percorso psicoterapeutico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 Nota 12: Rivalutazione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Multidisciplinare per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chirurgia di revisione/conversione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ricovero per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Dietoista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88590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752975" y="180975"/>
            <a:ext cx="2114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ADULTO</a:t>
            </a:r>
          </a:p>
        </p:txBody>
      </p:sp>
    </p:spTree>
    <p:extLst>
      <p:ext uri="{BB962C8B-B14F-4D97-AF65-F5344CB8AC3E}">
        <p14:creationId xmlns:p14="http://schemas.microsoft.com/office/powerpoint/2010/main" val="26652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78496A-51D6-53B8-3C5F-0EF79A0F2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8035" y="1425203"/>
            <a:ext cx="7153481" cy="40233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5B197A-CB07-898B-F7E4-90E53D7BCF0B}"/>
              </a:ext>
            </a:extLst>
          </p:cNvPr>
          <p:cNvSpPr txBox="1"/>
          <p:nvPr/>
        </p:nvSpPr>
        <p:spPr>
          <a:xfrm>
            <a:off x="3424268" y="2541401"/>
            <a:ext cx="485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Coordinatore di percorso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AI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Telemedicina</a:t>
            </a:r>
          </a:p>
        </p:txBody>
      </p:sp>
    </p:spTree>
    <p:extLst>
      <p:ext uri="{BB962C8B-B14F-4D97-AF65-F5344CB8AC3E}">
        <p14:creationId xmlns:p14="http://schemas.microsoft.com/office/powerpoint/2010/main" val="295715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E950817-3D12-E1E8-1B00-23F41DE1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7" y="2677655"/>
            <a:ext cx="6753756" cy="32311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01B341-CEAD-8953-648C-06DD4423F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06" y="73564"/>
            <a:ext cx="6984744" cy="24498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9E0AC7-1736-0E18-EAE7-BDE5FE0F8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034" y="2435577"/>
            <a:ext cx="3943900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1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D76AB20-6B5A-ED08-7D93-43D166EB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6" y="424104"/>
            <a:ext cx="4960453" cy="17398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C40B249-F8BD-6B7C-1C13-06DB61C14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3" y="2657686"/>
            <a:ext cx="6486488" cy="37762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B1846E-102B-1954-2EB2-9D13E9ABB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414" y="2049517"/>
            <a:ext cx="5490205" cy="16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0A08D0F-E447-55BE-C24F-F216C108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86" y="2181459"/>
            <a:ext cx="7887801" cy="417253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FC63088-23D3-5526-A787-72369DF4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21" y="992969"/>
            <a:ext cx="4693979" cy="13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C63088-23D3-5526-A787-72369DF4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21" y="160552"/>
            <a:ext cx="4693979" cy="13708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59D971-9EC9-FDC7-B046-35265673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44" y="1987644"/>
            <a:ext cx="8135485" cy="4143953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51BC26E-3564-583B-BA4A-544BAE8DAF5C}"/>
              </a:ext>
            </a:extLst>
          </p:cNvPr>
          <p:cNvCxnSpPr/>
          <p:nvPr/>
        </p:nvCxnSpPr>
        <p:spPr>
          <a:xfrm>
            <a:off x="5499012" y="2825181"/>
            <a:ext cx="40485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7FDC5E8-49CB-2F1C-11E0-F4F5E732C301}"/>
              </a:ext>
            </a:extLst>
          </p:cNvPr>
          <p:cNvCxnSpPr/>
          <p:nvPr/>
        </p:nvCxnSpPr>
        <p:spPr>
          <a:xfrm>
            <a:off x="5600964" y="3280273"/>
            <a:ext cx="40485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8591D2D-5E9D-07C5-800C-08914B42B7D3}"/>
              </a:ext>
            </a:extLst>
          </p:cNvPr>
          <p:cNvCxnSpPr/>
          <p:nvPr/>
        </p:nvCxnSpPr>
        <p:spPr>
          <a:xfrm>
            <a:off x="5608321" y="4845259"/>
            <a:ext cx="40485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534E81-8E78-EFEB-C5A5-0481E899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49" y="1618221"/>
            <a:ext cx="7346277" cy="5079227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44BF466-DA9F-FBC0-D239-517CCF9E5734}"/>
              </a:ext>
            </a:extLst>
          </p:cNvPr>
          <p:cNvSpPr/>
          <p:nvPr/>
        </p:nvSpPr>
        <p:spPr>
          <a:xfrm>
            <a:off x="4288221" y="4868392"/>
            <a:ext cx="6003509" cy="11540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26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AFE509-FB9B-9EB4-0FEA-E3051335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0" y="228190"/>
            <a:ext cx="6212100" cy="3054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3BEFB3-2849-3F27-44A7-EDD7B912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52" y="2700236"/>
            <a:ext cx="8030696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0DF11D-B562-7516-6FF8-AC43A3C8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6" y="323438"/>
            <a:ext cx="3848548" cy="11187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8AD3A6-5AAE-0AE7-B1DA-65FFD40D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031" y="416210"/>
            <a:ext cx="5422992" cy="34402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879AC0-9843-D234-6E59-FD2F0E083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977" y="3788149"/>
            <a:ext cx="5879883" cy="18902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110F3C-BF46-CC07-4B7C-45A315DDA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11" y="2976529"/>
            <a:ext cx="2572320" cy="37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23"/>
            <a:ext cx="6314695" cy="298595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C13B7DC-D9B8-E87B-9ADD-27FEC932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57" y="3458432"/>
            <a:ext cx="8928128" cy="29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4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303</TotalTime>
  <Words>488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RetrospectVTI</vt:lpstr>
      <vt:lpstr>set point gestionali di team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Foletto</cp:lastModifiedBy>
  <cp:revision>19</cp:revision>
  <dcterms:created xsi:type="dcterms:W3CDTF">2022-02-27T17:36:31Z</dcterms:created>
  <dcterms:modified xsi:type="dcterms:W3CDTF">2026-05-26T05:55:36Z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